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316" r:id="rId2"/>
    <p:sldId id="335" r:id="rId3"/>
    <p:sldId id="328" r:id="rId4"/>
    <p:sldId id="334" r:id="rId5"/>
    <p:sldId id="330" r:id="rId6"/>
    <p:sldId id="336" r:id="rId7"/>
    <p:sldId id="332" r:id="rId8"/>
    <p:sldId id="333" r:id="rId9"/>
    <p:sldId id="337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660"/>
  </p:normalViewPr>
  <p:slideViewPr>
    <p:cSldViewPr snapToGrid="0">
      <p:cViewPr varScale="1">
        <p:scale>
          <a:sx n="71" d="100"/>
          <a:sy n="71" d="100"/>
        </p:scale>
        <p:origin x="5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062D15-1B68-4924-AC6C-4BB1A72571B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3931A9B-6A02-4899-842F-7AD241A65EBA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(11) 2513-8888</a:t>
          </a:r>
          <a:endParaRPr lang="en-US" dirty="0"/>
        </a:p>
      </dgm:t>
    </dgm:pt>
    <dgm:pt modelId="{EA4A0DF6-D9DF-40AE-B632-DFCB6BF9E120}" type="parTrans" cxnId="{4D319A0F-4685-45D5-A0CA-F1535C14962A}">
      <dgm:prSet/>
      <dgm:spPr/>
      <dgm:t>
        <a:bodyPr/>
        <a:lstStyle/>
        <a:p>
          <a:endParaRPr lang="en-US"/>
        </a:p>
      </dgm:t>
    </dgm:pt>
    <dgm:pt modelId="{7FABFEEB-3AEA-4533-8B6F-AC8B48CD3978}" type="sibTrans" cxnId="{4D319A0F-4685-45D5-A0CA-F1535C14962A}">
      <dgm:prSet/>
      <dgm:spPr/>
      <dgm:t>
        <a:bodyPr/>
        <a:lstStyle/>
        <a:p>
          <a:endParaRPr lang="en-US"/>
        </a:p>
      </dgm:t>
    </dgm:pt>
    <dgm:pt modelId="{56A36894-7677-47C2-9FB6-7EEF6E090AD9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contato@politicando.com</a:t>
          </a:r>
          <a:endParaRPr lang="en-US" dirty="0"/>
        </a:p>
      </dgm:t>
    </dgm:pt>
    <dgm:pt modelId="{98F1180C-271F-4EEA-827F-2373CCE39C30}" type="parTrans" cxnId="{B7F7F2F3-024B-4606-A080-83B3D04B5AB3}">
      <dgm:prSet/>
      <dgm:spPr/>
      <dgm:t>
        <a:bodyPr/>
        <a:lstStyle/>
        <a:p>
          <a:endParaRPr lang="en-US"/>
        </a:p>
      </dgm:t>
    </dgm:pt>
    <dgm:pt modelId="{E4ADFE3D-7208-49EB-98BB-689B3B32450D}" type="sibTrans" cxnId="{B7F7F2F3-024B-4606-A080-83B3D04B5AB3}">
      <dgm:prSet/>
      <dgm:spPr/>
      <dgm:t>
        <a:bodyPr/>
        <a:lstStyle/>
        <a:p>
          <a:endParaRPr lang="en-US"/>
        </a:p>
      </dgm:t>
    </dgm:pt>
    <dgm:pt modelId="{9F6B0558-A86A-4613-85E0-DB600DE7E3F7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www.politicando.com</a:t>
          </a:r>
          <a:endParaRPr lang="en-US" dirty="0"/>
        </a:p>
      </dgm:t>
    </dgm:pt>
    <dgm:pt modelId="{F20B9871-8B5E-4638-AEBD-9FA0E5AA191C}" type="parTrans" cxnId="{E0A997EA-EBE0-4369-9001-F4028617C63E}">
      <dgm:prSet/>
      <dgm:spPr/>
      <dgm:t>
        <a:bodyPr/>
        <a:lstStyle/>
        <a:p>
          <a:endParaRPr lang="en-US"/>
        </a:p>
      </dgm:t>
    </dgm:pt>
    <dgm:pt modelId="{E64CD1EF-082B-4ACC-8D87-8CB49CEDBC26}" type="sibTrans" cxnId="{E0A997EA-EBE0-4369-9001-F4028617C63E}">
      <dgm:prSet/>
      <dgm:spPr/>
      <dgm:t>
        <a:bodyPr/>
        <a:lstStyle/>
        <a:p>
          <a:endParaRPr lang="en-US"/>
        </a:p>
      </dgm:t>
    </dgm:pt>
    <dgm:pt modelId="{259BF8C7-2E76-4E8D-B5DF-12894F46D511}" type="pres">
      <dgm:prSet presAssocID="{86062D15-1B68-4924-AC6C-4BB1A72571B6}" presName="root" presStyleCnt="0">
        <dgm:presLayoutVars>
          <dgm:dir/>
          <dgm:resizeHandles val="exact"/>
        </dgm:presLayoutVars>
      </dgm:prSet>
      <dgm:spPr/>
    </dgm:pt>
    <dgm:pt modelId="{0E68DF59-0B4B-478E-BDFC-062A733237EE}" type="pres">
      <dgm:prSet presAssocID="{53931A9B-6A02-4899-842F-7AD241A65EBA}" presName="compNode" presStyleCnt="0"/>
      <dgm:spPr/>
    </dgm:pt>
    <dgm:pt modelId="{2493CDCC-D16A-4068-9DF8-3D1A8F9689EC}" type="pres">
      <dgm:prSet presAssocID="{53931A9B-6A02-4899-842F-7AD241A65EB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gendas"/>
        </a:ext>
      </dgm:extLst>
    </dgm:pt>
    <dgm:pt modelId="{9532CF3A-CF35-4472-A064-6BE21F84B568}" type="pres">
      <dgm:prSet presAssocID="{53931A9B-6A02-4899-842F-7AD241A65EBA}" presName="spaceRect" presStyleCnt="0"/>
      <dgm:spPr/>
    </dgm:pt>
    <dgm:pt modelId="{21A56611-7299-4E49-9D5B-3EF4FBAD250B}" type="pres">
      <dgm:prSet presAssocID="{53931A9B-6A02-4899-842F-7AD241A65EBA}" presName="textRect" presStyleLbl="revTx" presStyleIdx="0" presStyleCnt="3">
        <dgm:presLayoutVars>
          <dgm:chMax val="1"/>
          <dgm:chPref val="1"/>
        </dgm:presLayoutVars>
      </dgm:prSet>
      <dgm:spPr/>
    </dgm:pt>
    <dgm:pt modelId="{918F47D3-5426-4A59-9FE1-C50B64D2348A}" type="pres">
      <dgm:prSet presAssocID="{7FABFEEB-3AEA-4533-8B6F-AC8B48CD3978}" presName="sibTrans" presStyleCnt="0"/>
      <dgm:spPr/>
    </dgm:pt>
    <dgm:pt modelId="{A2F5A9FA-2F1F-4330-AA67-5CC8F42DD876}" type="pres">
      <dgm:prSet presAssocID="{56A36894-7677-47C2-9FB6-7EEF6E090AD9}" presName="compNode" presStyleCnt="0"/>
      <dgm:spPr/>
    </dgm:pt>
    <dgm:pt modelId="{F64FC96B-0569-4D5A-88A8-D2147BFFD865}" type="pres">
      <dgm:prSet presAssocID="{56A36894-7677-47C2-9FB6-7EEF6E090A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-mail"/>
        </a:ext>
      </dgm:extLst>
    </dgm:pt>
    <dgm:pt modelId="{4D83F92B-EFF9-4394-B2A4-E917BA9742C7}" type="pres">
      <dgm:prSet presAssocID="{56A36894-7677-47C2-9FB6-7EEF6E090AD9}" presName="spaceRect" presStyleCnt="0"/>
      <dgm:spPr/>
    </dgm:pt>
    <dgm:pt modelId="{5E59E6B0-9A90-4AA5-A9E6-80ECE001C63A}" type="pres">
      <dgm:prSet presAssocID="{56A36894-7677-47C2-9FB6-7EEF6E090AD9}" presName="textRect" presStyleLbl="revTx" presStyleIdx="1" presStyleCnt="3">
        <dgm:presLayoutVars>
          <dgm:chMax val="1"/>
          <dgm:chPref val="1"/>
        </dgm:presLayoutVars>
      </dgm:prSet>
      <dgm:spPr/>
    </dgm:pt>
    <dgm:pt modelId="{E3288C3B-93B8-4A0C-BDC4-72B85A9A96FF}" type="pres">
      <dgm:prSet presAssocID="{E4ADFE3D-7208-49EB-98BB-689B3B32450D}" presName="sibTrans" presStyleCnt="0"/>
      <dgm:spPr/>
    </dgm:pt>
    <dgm:pt modelId="{BB86CA04-A005-4746-8535-C698AF8B690F}" type="pres">
      <dgm:prSet presAssocID="{9F6B0558-A86A-4613-85E0-DB600DE7E3F7}" presName="compNode" presStyleCnt="0"/>
      <dgm:spPr/>
    </dgm:pt>
    <dgm:pt modelId="{D6280C95-09DE-42B9-AF12-12ED97156201}" type="pres">
      <dgm:prSet presAssocID="{9F6B0558-A86A-4613-85E0-DB600DE7E3F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8F7BFCEC-F544-437F-89B3-3738ABC438C2}" type="pres">
      <dgm:prSet presAssocID="{9F6B0558-A86A-4613-85E0-DB600DE7E3F7}" presName="spaceRect" presStyleCnt="0"/>
      <dgm:spPr/>
    </dgm:pt>
    <dgm:pt modelId="{D88509DC-5DA4-44B1-8710-A1EA8ABB490C}" type="pres">
      <dgm:prSet presAssocID="{9F6B0558-A86A-4613-85E0-DB600DE7E3F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D319A0F-4685-45D5-A0CA-F1535C14962A}" srcId="{86062D15-1B68-4924-AC6C-4BB1A72571B6}" destId="{53931A9B-6A02-4899-842F-7AD241A65EBA}" srcOrd="0" destOrd="0" parTransId="{EA4A0DF6-D9DF-40AE-B632-DFCB6BF9E120}" sibTransId="{7FABFEEB-3AEA-4533-8B6F-AC8B48CD3978}"/>
    <dgm:cxn modelId="{E706707A-4F3E-4D5D-A75C-1D68FB4893D6}" type="presOf" srcId="{53931A9B-6A02-4899-842F-7AD241A65EBA}" destId="{21A56611-7299-4E49-9D5B-3EF4FBAD250B}" srcOrd="0" destOrd="0" presId="urn:microsoft.com/office/officeart/2018/2/layout/IconLabelList"/>
    <dgm:cxn modelId="{FA52D57F-CC51-478B-A4E7-524E96C1A808}" type="presOf" srcId="{86062D15-1B68-4924-AC6C-4BB1A72571B6}" destId="{259BF8C7-2E76-4E8D-B5DF-12894F46D511}" srcOrd="0" destOrd="0" presId="urn:microsoft.com/office/officeart/2018/2/layout/IconLabelList"/>
    <dgm:cxn modelId="{27FC2EB5-628B-4254-98E7-7F7BA0D199C1}" type="presOf" srcId="{56A36894-7677-47C2-9FB6-7EEF6E090AD9}" destId="{5E59E6B0-9A90-4AA5-A9E6-80ECE001C63A}" srcOrd="0" destOrd="0" presId="urn:microsoft.com/office/officeart/2018/2/layout/IconLabelList"/>
    <dgm:cxn modelId="{E0A997EA-EBE0-4369-9001-F4028617C63E}" srcId="{86062D15-1B68-4924-AC6C-4BB1A72571B6}" destId="{9F6B0558-A86A-4613-85E0-DB600DE7E3F7}" srcOrd="2" destOrd="0" parTransId="{F20B9871-8B5E-4638-AEBD-9FA0E5AA191C}" sibTransId="{E64CD1EF-082B-4ACC-8D87-8CB49CEDBC26}"/>
    <dgm:cxn modelId="{D8DC4DEB-3524-436A-8D7C-E280DC3DC558}" type="presOf" srcId="{9F6B0558-A86A-4613-85E0-DB600DE7E3F7}" destId="{D88509DC-5DA4-44B1-8710-A1EA8ABB490C}" srcOrd="0" destOrd="0" presId="urn:microsoft.com/office/officeart/2018/2/layout/IconLabelList"/>
    <dgm:cxn modelId="{B7F7F2F3-024B-4606-A080-83B3D04B5AB3}" srcId="{86062D15-1B68-4924-AC6C-4BB1A72571B6}" destId="{56A36894-7677-47C2-9FB6-7EEF6E090AD9}" srcOrd="1" destOrd="0" parTransId="{98F1180C-271F-4EEA-827F-2373CCE39C30}" sibTransId="{E4ADFE3D-7208-49EB-98BB-689B3B32450D}"/>
    <dgm:cxn modelId="{1D8F7DAD-C5A5-44C4-B08E-D3CEB4823281}" type="presParOf" srcId="{259BF8C7-2E76-4E8D-B5DF-12894F46D511}" destId="{0E68DF59-0B4B-478E-BDFC-062A733237EE}" srcOrd="0" destOrd="0" presId="urn:microsoft.com/office/officeart/2018/2/layout/IconLabelList"/>
    <dgm:cxn modelId="{75B9B450-536B-4AB0-B4D1-240581641332}" type="presParOf" srcId="{0E68DF59-0B4B-478E-BDFC-062A733237EE}" destId="{2493CDCC-D16A-4068-9DF8-3D1A8F9689EC}" srcOrd="0" destOrd="0" presId="urn:microsoft.com/office/officeart/2018/2/layout/IconLabelList"/>
    <dgm:cxn modelId="{BAC4F40F-9748-4AF2-A6BC-929F97585A09}" type="presParOf" srcId="{0E68DF59-0B4B-478E-BDFC-062A733237EE}" destId="{9532CF3A-CF35-4472-A064-6BE21F84B568}" srcOrd="1" destOrd="0" presId="urn:microsoft.com/office/officeart/2018/2/layout/IconLabelList"/>
    <dgm:cxn modelId="{1C94871A-1957-4C2B-BEE0-02CCF44C596F}" type="presParOf" srcId="{0E68DF59-0B4B-478E-BDFC-062A733237EE}" destId="{21A56611-7299-4E49-9D5B-3EF4FBAD250B}" srcOrd="2" destOrd="0" presId="urn:microsoft.com/office/officeart/2018/2/layout/IconLabelList"/>
    <dgm:cxn modelId="{0133D650-7E8A-4D92-9721-07CBE950795B}" type="presParOf" srcId="{259BF8C7-2E76-4E8D-B5DF-12894F46D511}" destId="{918F47D3-5426-4A59-9FE1-C50B64D2348A}" srcOrd="1" destOrd="0" presId="urn:microsoft.com/office/officeart/2018/2/layout/IconLabelList"/>
    <dgm:cxn modelId="{793364FF-7D1B-4FC3-BF92-1765E1E2009F}" type="presParOf" srcId="{259BF8C7-2E76-4E8D-B5DF-12894F46D511}" destId="{A2F5A9FA-2F1F-4330-AA67-5CC8F42DD876}" srcOrd="2" destOrd="0" presId="urn:microsoft.com/office/officeart/2018/2/layout/IconLabelList"/>
    <dgm:cxn modelId="{38E4D048-5A8D-4BBD-91D7-B8D226CC2630}" type="presParOf" srcId="{A2F5A9FA-2F1F-4330-AA67-5CC8F42DD876}" destId="{F64FC96B-0569-4D5A-88A8-D2147BFFD865}" srcOrd="0" destOrd="0" presId="urn:microsoft.com/office/officeart/2018/2/layout/IconLabelList"/>
    <dgm:cxn modelId="{A2009C94-7A45-4B19-B848-C8C10DA40C0D}" type="presParOf" srcId="{A2F5A9FA-2F1F-4330-AA67-5CC8F42DD876}" destId="{4D83F92B-EFF9-4394-B2A4-E917BA9742C7}" srcOrd="1" destOrd="0" presId="urn:microsoft.com/office/officeart/2018/2/layout/IconLabelList"/>
    <dgm:cxn modelId="{05F98166-41A3-413F-BBD1-B5637FCB73B0}" type="presParOf" srcId="{A2F5A9FA-2F1F-4330-AA67-5CC8F42DD876}" destId="{5E59E6B0-9A90-4AA5-A9E6-80ECE001C63A}" srcOrd="2" destOrd="0" presId="urn:microsoft.com/office/officeart/2018/2/layout/IconLabelList"/>
    <dgm:cxn modelId="{D5194938-59CE-4C69-ADC4-8EE15DB27E59}" type="presParOf" srcId="{259BF8C7-2E76-4E8D-B5DF-12894F46D511}" destId="{E3288C3B-93B8-4A0C-BDC4-72B85A9A96FF}" srcOrd="3" destOrd="0" presId="urn:microsoft.com/office/officeart/2018/2/layout/IconLabelList"/>
    <dgm:cxn modelId="{13A90DA8-AE00-4AF4-988A-2A0C10D4275B}" type="presParOf" srcId="{259BF8C7-2E76-4E8D-B5DF-12894F46D511}" destId="{BB86CA04-A005-4746-8535-C698AF8B690F}" srcOrd="4" destOrd="0" presId="urn:microsoft.com/office/officeart/2018/2/layout/IconLabelList"/>
    <dgm:cxn modelId="{7AB5327C-CCF3-4984-A7E9-F2B943EDD8FC}" type="presParOf" srcId="{BB86CA04-A005-4746-8535-C698AF8B690F}" destId="{D6280C95-09DE-42B9-AF12-12ED97156201}" srcOrd="0" destOrd="0" presId="urn:microsoft.com/office/officeart/2018/2/layout/IconLabelList"/>
    <dgm:cxn modelId="{0A1D4B43-79EE-4EE3-95FA-E698B4E34597}" type="presParOf" srcId="{BB86CA04-A005-4746-8535-C698AF8B690F}" destId="{8F7BFCEC-F544-437F-89B3-3738ABC438C2}" srcOrd="1" destOrd="0" presId="urn:microsoft.com/office/officeart/2018/2/layout/IconLabelList"/>
    <dgm:cxn modelId="{5633FB99-755F-49F9-944C-565001D0A7FD}" type="presParOf" srcId="{BB86CA04-A005-4746-8535-C698AF8B690F}" destId="{D88509DC-5DA4-44B1-8710-A1EA8ABB490C}" srcOrd="2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93CDCC-D16A-4068-9DF8-3D1A8F9689EC}">
      <dsp:nvSpPr>
        <dsp:cNvPr id="0" name=""/>
        <dsp:cNvSpPr/>
      </dsp:nvSpPr>
      <dsp:spPr>
        <a:xfrm>
          <a:off x="919219" y="495805"/>
          <a:ext cx="1444804" cy="14448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A56611-7299-4E49-9D5B-3EF4FBAD250B}">
      <dsp:nvSpPr>
        <dsp:cNvPr id="0" name=""/>
        <dsp:cNvSpPr/>
      </dsp:nvSpPr>
      <dsp:spPr>
        <a:xfrm>
          <a:off x="36283" y="2322731"/>
          <a:ext cx="32106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(11) 2513-8888</a:t>
          </a:r>
          <a:endParaRPr lang="en-US" sz="2300" kern="1200" dirty="0"/>
        </a:p>
      </dsp:txBody>
      <dsp:txXfrm>
        <a:off x="36283" y="2322731"/>
        <a:ext cx="3210677" cy="720000"/>
      </dsp:txXfrm>
    </dsp:sp>
    <dsp:sp modelId="{F64FC96B-0569-4D5A-88A8-D2147BFFD865}">
      <dsp:nvSpPr>
        <dsp:cNvPr id="0" name=""/>
        <dsp:cNvSpPr/>
      </dsp:nvSpPr>
      <dsp:spPr>
        <a:xfrm>
          <a:off x="4691766" y="495805"/>
          <a:ext cx="1444804" cy="14448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59E6B0-9A90-4AA5-A9E6-80ECE001C63A}">
      <dsp:nvSpPr>
        <dsp:cNvPr id="0" name=""/>
        <dsp:cNvSpPr/>
      </dsp:nvSpPr>
      <dsp:spPr>
        <a:xfrm>
          <a:off x="3808829" y="2322731"/>
          <a:ext cx="32106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contato@politicando.com</a:t>
          </a:r>
          <a:endParaRPr lang="en-US" sz="2300" kern="1200" dirty="0"/>
        </a:p>
      </dsp:txBody>
      <dsp:txXfrm>
        <a:off x="3808829" y="2322731"/>
        <a:ext cx="3210677" cy="720000"/>
      </dsp:txXfrm>
    </dsp:sp>
    <dsp:sp modelId="{D6280C95-09DE-42B9-AF12-12ED97156201}">
      <dsp:nvSpPr>
        <dsp:cNvPr id="0" name=""/>
        <dsp:cNvSpPr/>
      </dsp:nvSpPr>
      <dsp:spPr>
        <a:xfrm>
          <a:off x="8464312" y="495805"/>
          <a:ext cx="1444804" cy="14448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8509DC-5DA4-44B1-8710-A1EA8ABB490C}">
      <dsp:nvSpPr>
        <dsp:cNvPr id="0" name=""/>
        <dsp:cNvSpPr/>
      </dsp:nvSpPr>
      <dsp:spPr>
        <a:xfrm>
          <a:off x="7581375" y="2322731"/>
          <a:ext cx="32106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www.politicando.com</a:t>
          </a:r>
          <a:endParaRPr lang="en-US" sz="2300" kern="1200" dirty="0"/>
        </a:p>
      </dsp:txBody>
      <dsp:txXfrm>
        <a:off x="7581375" y="2322731"/>
        <a:ext cx="3210677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FD672-389A-48D3-8BE7-1BDC25BB4970}" type="datetimeFigureOut">
              <a:rPr lang="pt-BR" smtClean="0"/>
              <a:t>04/06/2023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98B1C6-C4BE-4163-9B52-829B87E21A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6173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031FB2-B517-4871-C0FD-6AC4C62999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A51E774-5A9E-8C84-37DF-C6FAAE02E0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8B1AB01-22AC-CBAB-F05B-42135367E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765D-E3A5-4CBC-841F-A0E66FF758AA}" type="datetimeFigureOut">
              <a:rPr lang="pt-BR" smtClean="0"/>
              <a:t>04/06/2023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D3B340-2692-58D0-6857-F7897A153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7286BC-6C7F-6A4C-721B-CF43DDB1F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B5DD7-01DF-452E-890B-0A7F62446B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6748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6C871E-6A3D-887C-1F7C-2399F175A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C9D5E26-2C3A-B977-62A4-3C48810153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8796A18-E868-E4FC-4C75-90EF5C050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765D-E3A5-4CBC-841F-A0E66FF758AA}" type="datetimeFigureOut">
              <a:rPr lang="pt-BR" smtClean="0"/>
              <a:t>04/06/2023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834256-F3B5-3F14-36D5-4BD771576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6BB61C8-6548-F9CE-2656-FE56487E3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B5DD7-01DF-452E-890B-0A7F62446B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0141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12522F2-B2B4-D7A2-AA39-20F0D25639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47C02FC-EB03-88DD-17C0-57DE57BF25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4ECC49A-EB0F-9E49-CFD0-B66F47AD0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765D-E3A5-4CBC-841F-A0E66FF758AA}" type="datetimeFigureOut">
              <a:rPr lang="pt-BR" smtClean="0"/>
              <a:t>04/06/2023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91DD1E-ED1C-EA25-99F9-C04471C39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F268A1-0AC1-E10C-46A6-6992EFB5A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B5DD7-01DF-452E-890B-0A7F62446B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9854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7C4543-CBD7-914C-D11A-891894DC8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B8078F-31ED-72F2-E5A4-FD8CF0E0A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517E1BC-4638-DD3F-396F-3F7E0715F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765D-E3A5-4CBC-841F-A0E66FF758AA}" type="datetimeFigureOut">
              <a:rPr lang="pt-BR" smtClean="0"/>
              <a:t>04/06/2023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7764F1-EED9-A7B2-5DF2-639FB5A0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9D5122F-AF8E-7C46-215B-3BD0A64FE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B5DD7-01DF-452E-890B-0A7F62446B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7999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9F81EF-76D4-D7EF-DEBB-555A74133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3A37D8-75A1-EA18-5692-6EEB9C7E6C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69FD80-C79D-32EB-C819-123342EA9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765D-E3A5-4CBC-841F-A0E66FF758AA}" type="datetimeFigureOut">
              <a:rPr lang="pt-BR" smtClean="0"/>
              <a:t>04/06/2023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9F41B0-E227-C168-B12F-0F0A2C0A2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8DFC9FA-5074-5022-6524-94CCC7182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B5DD7-01DF-452E-890B-0A7F62446B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1268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565EB3-4CEA-E41B-095E-9DCDA31C2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A6F954-F8C1-5EFE-6C0E-93B210CDA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55A5DA1-EEBA-C8E7-5CE2-42B461614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2A7752B-5312-1F7A-C7D0-C9F02E0F3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765D-E3A5-4CBC-841F-A0E66FF758AA}" type="datetimeFigureOut">
              <a:rPr lang="pt-BR" smtClean="0"/>
              <a:t>04/06/2023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198284A-8D5B-2F60-BCB0-C8C3E16A5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31D7A50-5539-950B-11EE-F072B5A4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B5DD7-01DF-452E-890B-0A7F62446B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9078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F34A03-34C3-2143-08EA-7B733064F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A0215B1-67F4-9DD0-521F-2A6D0F4DE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D127B98-6CC7-70F6-88C3-928F48FD6D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1469C14-0E14-B0A2-D04A-F4E2B2FBB0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E84DD71-9371-6B72-4D8E-529DCA9547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55F7FF8-4ACA-C642-4636-12917ABE3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765D-E3A5-4CBC-841F-A0E66FF758AA}" type="datetimeFigureOut">
              <a:rPr lang="pt-BR" smtClean="0"/>
              <a:t>04/06/2023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1A25849-DAED-87D4-86D7-4E26FF91F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1FF5875-DA23-A2B7-6D22-9CEB2B7F9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B5DD7-01DF-452E-890B-0A7F62446B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022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925F69-2D9E-859B-F9F5-F0617F6B5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4811126-25B3-3B9A-FDD0-EA56D96A2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765D-E3A5-4CBC-841F-A0E66FF758AA}" type="datetimeFigureOut">
              <a:rPr lang="pt-BR" smtClean="0"/>
              <a:t>04/06/2023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9047D0A-E2D1-6B3D-EE86-27272B3EC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FE150E0-1C3F-89A6-A398-A8DA4AD60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B5DD7-01DF-452E-890B-0A7F62446B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470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7CCE72C-B538-F2FC-BEB4-00608A1C5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765D-E3A5-4CBC-841F-A0E66FF758AA}" type="datetimeFigureOut">
              <a:rPr lang="pt-BR" smtClean="0"/>
              <a:t>04/06/2023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9028AE8-E71B-1D84-0DE2-0967D6EF1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704343E-6D18-3F09-5AC9-B493CF802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B5DD7-01DF-452E-890B-0A7F62446B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1992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387A5-EE39-E75C-6D00-61A7E169B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F3DA7DC-F94B-6540-DA2D-BBF1DE3E2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5215E99-32ED-759C-058A-5489B3180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84F2A9D-7310-1520-5665-B6223308E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765D-E3A5-4CBC-841F-A0E66FF758AA}" type="datetimeFigureOut">
              <a:rPr lang="pt-BR" smtClean="0"/>
              <a:t>04/06/2023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4A973D4-FCEE-E00B-08CE-0DE90528C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7AA4C7-AA01-B33E-0291-41954EEE5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B5DD7-01DF-452E-890B-0A7F62446B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9221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8DC461-1C82-00FC-CF49-CC18DA08D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4DC863E-6A88-E394-96C9-206A36E398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F39B0E6-ADA1-4637-25E0-AD549A89A1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7E44619-73FB-BF67-6E59-3FE8B4E37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765D-E3A5-4CBC-841F-A0E66FF758AA}" type="datetimeFigureOut">
              <a:rPr lang="pt-BR" smtClean="0"/>
              <a:t>04/06/2023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79697E4-94D9-8168-928B-15EF506A2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24B9F4F-727D-4AEB-BB37-442088C55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B5DD7-01DF-452E-890B-0A7F62446B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4638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DC6A9AE-F68D-ACFD-1F37-BF63039A1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0E2317-5720-EBA2-EF58-BFFC0E8892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10E4106-0F2F-977C-0742-611EE5928B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2765D-E3A5-4CBC-841F-A0E66FF758AA}" type="datetimeFigureOut">
              <a:rPr lang="pt-BR" smtClean="0"/>
              <a:t>04/06/2023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E7AD54-EFB1-B542-149D-8645CB0DB1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AD532DE-D4C8-7D73-6E7E-B2F7C4F530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4B5DD7-01DF-452E-890B-0A7F62446B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9773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778D79DB-B9B7-D858-CB00-99A9C09E8301}"/>
              </a:ext>
            </a:extLst>
          </p:cNvPr>
          <p:cNvSpPr txBox="1"/>
          <p:nvPr/>
        </p:nvSpPr>
        <p:spPr>
          <a:xfrm>
            <a:off x="936234" y="6323711"/>
            <a:ext cx="1031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1" dirty="0"/>
              <a:t>Politicando: Informação que transforma, cidadania que impacta!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5528580-7369-4D55-FC8B-ED84ED8C4676}"/>
              </a:ext>
            </a:extLst>
          </p:cNvPr>
          <p:cNvSpPr/>
          <p:nvPr/>
        </p:nvSpPr>
        <p:spPr>
          <a:xfrm>
            <a:off x="3141008" y="4437990"/>
            <a:ext cx="5909983" cy="144114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pt-BR" b="1" dirty="0">
                <a:solidFill>
                  <a:schemeClr val="tx1"/>
                </a:solidFill>
              </a:rPr>
              <a:t>Fundador/Desenvolvedor</a:t>
            </a:r>
            <a:r>
              <a:rPr lang="pt-BR" dirty="0">
                <a:solidFill>
                  <a:schemeClr val="tx1"/>
                </a:solidFill>
              </a:rPr>
              <a:t>:</a:t>
            </a:r>
            <a:r>
              <a:rPr lang="pt-BR" b="1" dirty="0">
                <a:solidFill>
                  <a:schemeClr val="tx1"/>
                </a:solidFill>
              </a:rPr>
              <a:t> </a:t>
            </a:r>
            <a:r>
              <a:rPr lang="pt-BR" dirty="0">
                <a:solidFill>
                  <a:schemeClr val="tx1"/>
                </a:solidFill>
              </a:rPr>
              <a:t>Gabriel Namur - 1ADSB</a:t>
            </a:r>
          </a:p>
        </p:txBody>
      </p:sp>
      <p:pic>
        <p:nvPicPr>
          <p:cNvPr id="10" name="Imagem 9" descr="Logotipo, nome da empresa&#10;&#10;Descrição gerada automaticamente">
            <a:extLst>
              <a:ext uri="{FF2B5EF4-FFF2-40B4-BE49-F238E27FC236}">
                <a16:creationId xmlns:a16="http://schemas.microsoft.com/office/drawing/2014/main" id="{92525602-C056-F352-4909-1D3CAF3A7B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22" b="25892"/>
          <a:stretch/>
        </p:blipFill>
        <p:spPr>
          <a:xfrm>
            <a:off x="2246777" y="349623"/>
            <a:ext cx="7920317" cy="3913095"/>
          </a:xfrm>
          <a:prstGeom prst="rect">
            <a:avLst/>
          </a:prstGeom>
        </p:spPr>
      </p:pic>
      <p:pic>
        <p:nvPicPr>
          <p:cNvPr id="11" name="Espaço Reservado para Imagem 32">
            <a:extLst>
              <a:ext uri="{FF2B5EF4-FFF2-40B4-BE49-F238E27FC236}">
                <a16:creationId xmlns:a16="http://schemas.microsoft.com/office/drawing/2014/main" id="{65F02E1D-A515-9EEE-03F5-73A2E4A87C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445" r="27445"/>
          <a:stretch/>
        </p:blipFill>
        <p:spPr>
          <a:xfrm>
            <a:off x="8130565" y="4598418"/>
            <a:ext cx="735959" cy="1120291"/>
          </a:xfrm>
          <a:prstGeom prst="rect">
            <a:avLst/>
          </a:prstGeo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01765F8-DB03-34F1-9AFA-8828FFC500F0}"/>
              </a:ext>
            </a:extLst>
          </p:cNvPr>
          <p:cNvSpPr txBox="1"/>
          <p:nvPr/>
        </p:nvSpPr>
        <p:spPr>
          <a:xfrm>
            <a:off x="4415116" y="3903240"/>
            <a:ext cx="3361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u="sng" dirty="0"/>
              <a:t>Tema escolhido: Política</a:t>
            </a:r>
          </a:p>
        </p:txBody>
      </p:sp>
    </p:spTree>
    <p:extLst>
      <p:ext uri="{BB962C8B-B14F-4D97-AF65-F5344CB8AC3E}">
        <p14:creationId xmlns:p14="http://schemas.microsoft.com/office/powerpoint/2010/main" val="55432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548F11E-E98D-E892-2558-006EA223D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2</a:t>
            </a:fld>
            <a:endParaRPr lang="pt-BR" noProof="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82B7A67-BD09-208D-5B2A-ECD86FCF3F47}"/>
              </a:ext>
            </a:extLst>
          </p:cNvPr>
          <p:cNvSpPr txBox="1"/>
          <p:nvPr/>
        </p:nvSpPr>
        <p:spPr>
          <a:xfrm>
            <a:off x="2971403" y="2810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latin typeface="+mj-lt"/>
                <a:ea typeface="+mj-ea"/>
                <a:cs typeface="+mj-cs"/>
              </a:rPr>
              <a:t>Nosso contexto...</a:t>
            </a:r>
          </a:p>
        </p:txBody>
      </p:sp>
      <p:pic>
        <p:nvPicPr>
          <p:cNvPr id="3" name="Imagem 2" descr="Gráfico, Gráfico de pizza&#10;&#10;Descrição gerada automaticamente">
            <a:extLst>
              <a:ext uri="{FF2B5EF4-FFF2-40B4-BE49-F238E27FC236}">
                <a16:creationId xmlns:a16="http://schemas.microsoft.com/office/drawing/2014/main" id="{8AD04017-36A0-4A54-D9C2-A3F5E22FC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40" y="957306"/>
            <a:ext cx="5503076" cy="5124180"/>
          </a:xfrm>
          <a:prstGeom prst="rect">
            <a:avLst/>
          </a:prstGeom>
        </p:spPr>
      </p:pic>
      <p:pic>
        <p:nvPicPr>
          <p:cNvPr id="9" name="Imagem 8" descr="Linha do tempo&#10;&#10;Descrição gerada automaticamente">
            <a:extLst>
              <a:ext uri="{FF2B5EF4-FFF2-40B4-BE49-F238E27FC236}">
                <a16:creationId xmlns:a16="http://schemas.microsoft.com/office/drawing/2014/main" id="{B3BE21F8-3656-BFD3-5479-AFD9CCC2B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73454"/>
            <a:ext cx="5773860" cy="5108031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AE3EA1D-34C5-4856-536D-5BAB9D3BFEDE}"/>
              </a:ext>
            </a:extLst>
          </p:cNvPr>
          <p:cNvSpPr txBox="1"/>
          <p:nvPr/>
        </p:nvSpPr>
        <p:spPr>
          <a:xfrm>
            <a:off x="287102" y="6229584"/>
            <a:ext cx="1146460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i="1" dirty="0"/>
              <a:t>Gráficos extraídos de: O paradoxo da democracia: A participação política do brasileiros no cenário entre 2017 a 2020. Artigo, Encarte Digital 1 - Civitas, Rev. Ciênc. Soc. 15 (1), Jan-Mar 2020. 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72987F3-2736-75A0-AE34-C2F3FFD59AA5}"/>
              </a:ext>
            </a:extLst>
          </p:cNvPr>
          <p:cNvSpPr txBox="1"/>
          <p:nvPr/>
        </p:nvSpPr>
        <p:spPr>
          <a:xfrm>
            <a:off x="831583" y="665678"/>
            <a:ext cx="4208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O que é ser cidadão para você?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D96812A-A460-B309-E2A8-4FDA7480CD6E}"/>
              </a:ext>
            </a:extLst>
          </p:cNvPr>
          <p:cNvSpPr txBox="1"/>
          <p:nvPr/>
        </p:nvSpPr>
        <p:spPr>
          <a:xfrm>
            <a:off x="6366785" y="665678"/>
            <a:ext cx="5114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Avaliações acerca da política e o trato com os recursos públicos: </a:t>
            </a:r>
          </a:p>
        </p:txBody>
      </p:sp>
    </p:spTree>
    <p:extLst>
      <p:ext uri="{BB962C8B-B14F-4D97-AF65-F5344CB8AC3E}">
        <p14:creationId xmlns:p14="http://schemas.microsoft.com/office/powerpoint/2010/main" val="425980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3A7BBE3C-C7B2-B03C-75C2-666450E54DDE}"/>
              </a:ext>
            </a:extLst>
          </p:cNvPr>
          <p:cNvSpPr txBox="1"/>
          <p:nvPr/>
        </p:nvSpPr>
        <p:spPr>
          <a:xfrm>
            <a:off x="3048965" y="168361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latin typeface="+mj-lt"/>
                <a:ea typeface="+mj-ea"/>
                <a:cs typeface="+mj-cs"/>
              </a:rPr>
              <a:t>Contexto Pessoal...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86A7754C-2501-BB6F-E8CA-B90707059D6A}"/>
              </a:ext>
            </a:extLst>
          </p:cNvPr>
          <p:cNvSpPr/>
          <p:nvPr/>
        </p:nvSpPr>
        <p:spPr>
          <a:xfrm>
            <a:off x="188260" y="1371601"/>
            <a:ext cx="11752728" cy="923330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ln w="0"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9D512EAE-6FD4-9A1A-F3ED-E333D1F675EF}"/>
              </a:ext>
            </a:extLst>
          </p:cNvPr>
          <p:cNvCxnSpPr/>
          <p:nvPr/>
        </p:nvCxnSpPr>
        <p:spPr>
          <a:xfrm>
            <a:off x="1734671" y="1833266"/>
            <a:ext cx="0" cy="461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tângulo 4">
            <a:extLst>
              <a:ext uri="{FF2B5EF4-FFF2-40B4-BE49-F238E27FC236}">
                <a16:creationId xmlns:a16="http://schemas.microsoft.com/office/drawing/2014/main" id="{F8E38C71-1AB8-B8E4-CDA5-CEC9BC9FD534}"/>
              </a:ext>
            </a:extLst>
          </p:cNvPr>
          <p:cNvSpPr/>
          <p:nvPr/>
        </p:nvSpPr>
        <p:spPr>
          <a:xfrm>
            <a:off x="957676" y="2288675"/>
            <a:ext cx="1586748" cy="11403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b="1" dirty="0"/>
          </a:p>
          <a:p>
            <a:pPr algn="ctr"/>
            <a:r>
              <a:rPr lang="pt-BR" b="1" dirty="0"/>
              <a:t>2013: Início das Manifestações de 2013</a:t>
            </a:r>
          </a:p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CC7F13E-5449-89A8-AE68-450E1D2EFE33}"/>
              </a:ext>
            </a:extLst>
          </p:cNvPr>
          <p:cNvSpPr txBox="1"/>
          <p:nvPr/>
        </p:nvSpPr>
        <p:spPr>
          <a:xfrm>
            <a:off x="1376372" y="822950"/>
            <a:ext cx="4740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/>
              <a:t>🤔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E8C0A09-94FF-CA7A-6D30-B5A94EC79995}"/>
              </a:ext>
            </a:extLst>
          </p:cNvPr>
          <p:cNvSpPr/>
          <p:nvPr/>
        </p:nvSpPr>
        <p:spPr>
          <a:xfrm>
            <a:off x="3030382" y="2288675"/>
            <a:ext cx="1586745" cy="101816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/>
              <a:t>2015: Ingresso na Faculdade de Direito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3AB77051-9508-2F2D-A305-DE8CCDBB4D00}"/>
              </a:ext>
            </a:extLst>
          </p:cNvPr>
          <p:cNvCxnSpPr>
            <a:cxnSpLocks/>
          </p:cNvCxnSpPr>
          <p:nvPr/>
        </p:nvCxnSpPr>
        <p:spPr>
          <a:xfrm>
            <a:off x="3818965" y="1833266"/>
            <a:ext cx="0" cy="4554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EB5EB52D-39DD-AFD7-3D5B-A1A94E15E8B0}"/>
              </a:ext>
            </a:extLst>
          </p:cNvPr>
          <p:cNvSpPr txBox="1"/>
          <p:nvPr/>
        </p:nvSpPr>
        <p:spPr>
          <a:xfrm>
            <a:off x="3408534" y="839554"/>
            <a:ext cx="4740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/>
              <a:t>⚖️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96ABD66-5949-88BF-4092-E33AB5F7F191}"/>
              </a:ext>
            </a:extLst>
          </p:cNvPr>
          <p:cNvSpPr/>
          <p:nvPr/>
        </p:nvSpPr>
        <p:spPr>
          <a:xfrm>
            <a:off x="5114671" y="2288674"/>
            <a:ext cx="1586749" cy="142271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/>
              <a:t>2017: Estágio na Defensoria Pública do Estado de São Paulo</a:t>
            </a:r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FD4CDF5D-D262-ECC4-C465-F6424A02756E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5908045" y="1833266"/>
            <a:ext cx="1" cy="455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Imagem 32" descr="Logotipo, nome da empresa&#10;&#10;Descrição gerada automaticamente">
            <a:extLst>
              <a:ext uri="{FF2B5EF4-FFF2-40B4-BE49-F238E27FC236}">
                <a16:creationId xmlns:a16="http://schemas.microsoft.com/office/drawing/2014/main" id="{959FD6D2-E552-8D16-8512-59FB806A8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276" y="684141"/>
            <a:ext cx="897432" cy="897432"/>
          </a:xfrm>
          <a:prstGeom prst="rect">
            <a:avLst/>
          </a:prstGeom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FFB4B0B2-E56E-A887-6F42-BECFC7EFD3D8}"/>
              </a:ext>
            </a:extLst>
          </p:cNvPr>
          <p:cNvSpPr/>
          <p:nvPr/>
        </p:nvSpPr>
        <p:spPr>
          <a:xfrm>
            <a:off x="8343868" y="2247492"/>
            <a:ext cx="1598333" cy="19871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/>
              <a:t>2020 – 2022: Atuação como Advogado na Defensoria Pública do Estado de São Paulo</a:t>
            </a:r>
          </a:p>
        </p:txBody>
      </p:sp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D44BFB0E-1B99-70BD-2C71-D8A25B2A85D9}"/>
              </a:ext>
            </a:extLst>
          </p:cNvPr>
          <p:cNvCxnSpPr>
            <a:endCxn id="34" idx="0"/>
          </p:cNvCxnSpPr>
          <p:nvPr/>
        </p:nvCxnSpPr>
        <p:spPr>
          <a:xfrm>
            <a:off x="9143034" y="1833266"/>
            <a:ext cx="1" cy="4142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0A12EB51-FF48-1563-828F-9DB2A81B720D}"/>
              </a:ext>
            </a:extLst>
          </p:cNvPr>
          <p:cNvSpPr txBox="1"/>
          <p:nvPr/>
        </p:nvSpPr>
        <p:spPr>
          <a:xfrm>
            <a:off x="8703570" y="921127"/>
            <a:ext cx="9556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/>
              <a:t>👨‍⚖️</a:t>
            </a:r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45D3D957-AA8C-3A42-D687-F02369089C8D}"/>
              </a:ext>
            </a:extLst>
          </p:cNvPr>
          <p:cNvSpPr/>
          <p:nvPr/>
        </p:nvSpPr>
        <p:spPr>
          <a:xfrm>
            <a:off x="957677" y="4469226"/>
            <a:ext cx="10073180" cy="226785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rgbClr val="FF0000"/>
              </a:solidFill>
            </a:endParaRPr>
          </a:p>
          <a:p>
            <a:pPr algn="ctr"/>
            <a:r>
              <a:rPr lang="pt-BR" b="1" dirty="0">
                <a:solidFill>
                  <a:srgbClr val="FF0000"/>
                </a:solidFill>
              </a:rPr>
              <a:t>Trabalho-alvo: </a:t>
            </a:r>
            <a:r>
              <a:rPr lang="pt-BR" b="1" dirty="0"/>
              <a:t>Defesa a questões relacionadas a desapropriações e remissão de posse para pessoas hipossuficientes.</a:t>
            </a:r>
          </a:p>
          <a:p>
            <a:pPr algn="ctr"/>
            <a:endParaRPr lang="pt-BR" b="1" dirty="0"/>
          </a:p>
          <a:p>
            <a:pPr algn="ctr"/>
            <a:r>
              <a:rPr lang="pt-BR" b="1" dirty="0">
                <a:solidFill>
                  <a:srgbClr val="FF0000"/>
                </a:solidFill>
              </a:rPr>
              <a:t>Problemática:</a:t>
            </a:r>
            <a:r>
              <a:rPr lang="pt-BR" b="1" dirty="0"/>
              <a:t> Pouca ou nenhuma consciência política (cidadã e eleitoral).</a:t>
            </a:r>
          </a:p>
          <a:p>
            <a:pPr algn="ctr"/>
            <a:endParaRPr lang="pt-BR" b="1" dirty="0"/>
          </a:p>
          <a:p>
            <a:pPr algn="ctr"/>
            <a:r>
              <a:rPr lang="pt-BR" b="1" dirty="0">
                <a:solidFill>
                  <a:srgbClr val="FF0000"/>
                </a:solidFill>
                <a:sym typeface="Wingdings" panose="05000000000000000000" pitchFamily="2" charset="2"/>
              </a:rPr>
              <a:t>Conclusão: </a:t>
            </a:r>
            <a:r>
              <a:rPr lang="pt-BR" b="1" dirty="0">
                <a:sym typeface="Wingdings" panose="05000000000000000000" pitchFamily="2" charset="2"/>
              </a:rPr>
              <a:t>Situação de Hipossuficiência Financeira </a:t>
            </a:r>
            <a:r>
              <a:rPr lang="pt-BR" b="1" dirty="0"/>
              <a:t>≠</a:t>
            </a:r>
            <a:r>
              <a:rPr lang="pt-BR" b="1" dirty="0">
                <a:sym typeface="Wingdings" panose="05000000000000000000" pitchFamily="2" charset="2"/>
              </a:rPr>
              <a:t> Situação de Hipossuficiência Cidadã!</a:t>
            </a:r>
            <a:endParaRPr lang="pt-BR" b="1" dirty="0"/>
          </a:p>
          <a:p>
            <a:pPr algn="ctr"/>
            <a:endParaRPr lang="pt-BR" dirty="0"/>
          </a:p>
        </p:txBody>
      </p:sp>
      <p:cxnSp>
        <p:nvCxnSpPr>
          <p:cNvPr id="60" name="Conector: Angulado 59">
            <a:extLst>
              <a:ext uri="{FF2B5EF4-FFF2-40B4-BE49-F238E27FC236}">
                <a16:creationId xmlns:a16="http://schemas.microsoft.com/office/drawing/2014/main" id="{F64AAF00-4C08-57A0-94BF-95A42DE62E84}"/>
              </a:ext>
            </a:extLst>
          </p:cNvPr>
          <p:cNvCxnSpPr>
            <a:stCxn id="34" idx="3"/>
            <a:endCxn id="58" idx="3"/>
          </p:cNvCxnSpPr>
          <p:nvPr/>
        </p:nvCxnSpPr>
        <p:spPr>
          <a:xfrm>
            <a:off x="9942201" y="3241092"/>
            <a:ext cx="1088656" cy="2362061"/>
          </a:xfrm>
          <a:prstGeom prst="bentConnector3">
            <a:avLst>
              <a:gd name="adj1" fmla="val 12099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56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E1FEEFD-D5D9-E424-80CB-C7B5986C33A5}"/>
              </a:ext>
            </a:extLst>
          </p:cNvPr>
          <p:cNvSpPr txBox="1"/>
          <p:nvPr/>
        </p:nvSpPr>
        <p:spPr>
          <a:xfrm>
            <a:off x="2752404" y="129528"/>
            <a:ext cx="6602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latin typeface="Calibri Light (Títulos)"/>
              </a:rPr>
              <a:t>Importância do tema: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6BD9F44-A4B7-D327-C414-BF72E157C4E3}"/>
              </a:ext>
            </a:extLst>
          </p:cNvPr>
          <p:cNvSpPr/>
          <p:nvPr/>
        </p:nvSpPr>
        <p:spPr>
          <a:xfrm>
            <a:off x="636012" y="1136069"/>
            <a:ext cx="3204884" cy="269973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  <a:p>
            <a:pPr algn="ctr"/>
            <a:r>
              <a:rPr lang="pt-BR" b="1" dirty="0"/>
              <a:t>A política está presente no nosso dia a dia porque influencia as decisões que </a:t>
            </a:r>
            <a:r>
              <a:rPr lang="pt-BR" b="1" dirty="0">
                <a:solidFill>
                  <a:srgbClr val="FF0000"/>
                </a:solidFill>
              </a:rPr>
              <a:t>afetam a sociedade e as pessoas, como leis, políticas públicas, serviços essenciais e questões sociais e econômicas.</a:t>
            </a:r>
          </a:p>
          <a:p>
            <a:pPr algn="ctr"/>
            <a:endParaRPr lang="pt-BR" dirty="0"/>
          </a:p>
        </p:txBody>
      </p:sp>
      <p:pic>
        <p:nvPicPr>
          <p:cNvPr id="10" name="Imagem 9" descr="Estátua de homem&#10;&#10;Descrição gerada automaticamente">
            <a:extLst>
              <a:ext uri="{FF2B5EF4-FFF2-40B4-BE49-F238E27FC236}">
                <a16:creationId xmlns:a16="http://schemas.microsoft.com/office/drawing/2014/main" id="{5778EA32-A172-E33D-7A6E-820792482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510" y="2711751"/>
            <a:ext cx="2850294" cy="18404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1" name="Balão de Fala: Oval 10">
            <a:extLst>
              <a:ext uri="{FF2B5EF4-FFF2-40B4-BE49-F238E27FC236}">
                <a16:creationId xmlns:a16="http://schemas.microsoft.com/office/drawing/2014/main" id="{6C722571-BDF9-68B5-7AAE-B7766ABE139E}"/>
              </a:ext>
            </a:extLst>
          </p:cNvPr>
          <p:cNvSpPr/>
          <p:nvPr/>
        </p:nvSpPr>
        <p:spPr>
          <a:xfrm>
            <a:off x="5424122" y="1028296"/>
            <a:ext cx="2842296" cy="1730812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/>
              <a:t>O custo de não se interessar por política é ser governado por quem se interessa!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DCB302A-C4B6-3CF7-06AB-E73E0319AB31}"/>
              </a:ext>
            </a:extLst>
          </p:cNvPr>
          <p:cNvSpPr txBox="1"/>
          <p:nvPr/>
        </p:nvSpPr>
        <p:spPr>
          <a:xfrm>
            <a:off x="4768343" y="4708458"/>
            <a:ext cx="2955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Platão (428 a.C. – 348 a.C.)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4E38E12B-C74E-8CC9-8573-CA0F57CD2E16}"/>
              </a:ext>
            </a:extLst>
          </p:cNvPr>
          <p:cNvSpPr/>
          <p:nvPr/>
        </p:nvSpPr>
        <p:spPr>
          <a:xfrm>
            <a:off x="8489574" y="1136070"/>
            <a:ext cx="3204884" cy="269973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  <a:p>
            <a:pPr algn="ctr"/>
            <a:r>
              <a:rPr lang="pt-BR" b="1" dirty="0"/>
              <a:t>A política é muitas vezes opaca para a maioria das pessoas. A linguagem técnica, os processos burocráticos e as disputas de poder dificultam o acesso e compreensão dos cidadãos comuns, </a:t>
            </a:r>
            <a:r>
              <a:rPr lang="pt-BR" b="1" dirty="0">
                <a:solidFill>
                  <a:srgbClr val="FF0000"/>
                </a:solidFill>
              </a:rPr>
              <a:t>tornando a política uma área complexa e distante da realidade cotidiana.</a:t>
            </a:r>
          </a:p>
          <a:p>
            <a:pPr algn="ctr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C9354FF-A90D-2E9C-F418-759E5F30855F}"/>
              </a:ext>
            </a:extLst>
          </p:cNvPr>
          <p:cNvSpPr/>
          <p:nvPr/>
        </p:nvSpPr>
        <p:spPr>
          <a:xfrm>
            <a:off x="4562793" y="5928691"/>
            <a:ext cx="3204884" cy="60334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Como Resolver?</a:t>
            </a:r>
          </a:p>
        </p:txBody>
      </p:sp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4474ECD9-76C1-0B65-E9C1-3B1D965D2511}"/>
              </a:ext>
            </a:extLst>
          </p:cNvPr>
          <p:cNvSpPr/>
          <p:nvPr/>
        </p:nvSpPr>
        <p:spPr>
          <a:xfrm>
            <a:off x="5460223" y="5016235"/>
            <a:ext cx="1385047" cy="813469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0662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3A7BBE3C-C7B2-B03C-75C2-666450E54DDE}"/>
              </a:ext>
            </a:extLst>
          </p:cNvPr>
          <p:cNvSpPr txBox="1"/>
          <p:nvPr/>
        </p:nvSpPr>
        <p:spPr>
          <a:xfrm>
            <a:off x="3048965" y="168361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latin typeface="+mj-lt"/>
                <a:ea typeface="+mj-ea"/>
                <a:cs typeface="+mj-cs"/>
              </a:rPr>
              <a:t>Através do Politicando!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FD61EB4-B726-77F6-4F03-E406EFED0892}"/>
              </a:ext>
            </a:extLst>
          </p:cNvPr>
          <p:cNvSpPr txBox="1"/>
          <p:nvPr/>
        </p:nvSpPr>
        <p:spPr>
          <a:xfrm>
            <a:off x="470647" y="1129553"/>
            <a:ext cx="113089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pt-BR" b="1" dirty="0">
                <a:sym typeface="Wingdings" panose="05000000000000000000" pitchFamily="2" charset="2"/>
              </a:rPr>
              <a:t>Facilitação da Compreensão da Política Institucional! </a:t>
            </a:r>
            <a:r>
              <a:rPr lang="pt-BR" b="1" dirty="0"/>
              <a:t>✅</a:t>
            </a:r>
            <a:endParaRPr lang="pt-BR" b="1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pt-B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pt-BR" b="1" dirty="0">
                <a:sym typeface="Wingdings" panose="05000000000000000000" pitchFamily="2" charset="2"/>
              </a:rPr>
              <a:t>Acesso democrático à informação! </a:t>
            </a:r>
            <a:r>
              <a:rPr lang="pt-BR" b="1" dirty="0"/>
              <a:t>✅</a:t>
            </a:r>
          </a:p>
          <a:p>
            <a:endParaRPr lang="pt-B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pt-BR" b="1" dirty="0">
                <a:sym typeface="Wingdings" panose="05000000000000000000" pitchFamily="2" charset="2"/>
              </a:rPr>
              <a:t>Linguagem simples e facilitada! </a:t>
            </a:r>
            <a:r>
              <a:rPr lang="pt-BR" b="1" dirty="0"/>
              <a:t>✅</a:t>
            </a:r>
          </a:p>
          <a:p>
            <a:endParaRPr lang="pt-B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pt-BR" dirty="0"/>
          </a:p>
        </p:txBody>
      </p:sp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E3867BBF-9D61-710F-F289-99076A98E1B0}"/>
              </a:ext>
            </a:extLst>
          </p:cNvPr>
          <p:cNvSpPr/>
          <p:nvPr/>
        </p:nvSpPr>
        <p:spPr>
          <a:xfrm>
            <a:off x="5170394" y="2549446"/>
            <a:ext cx="1721224" cy="1222864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049DD95-9B72-265E-EFEC-28FB3CC735C0}"/>
              </a:ext>
            </a:extLst>
          </p:cNvPr>
          <p:cNvSpPr txBox="1"/>
          <p:nvPr/>
        </p:nvSpPr>
        <p:spPr>
          <a:xfrm>
            <a:off x="470647" y="3974121"/>
            <a:ext cx="111207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REPRESENTA OS VALORES:</a:t>
            </a:r>
          </a:p>
          <a:p>
            <a:pPr algn="ctr"/>
            <a:endParaRPr lang="pt-BR" b="1" dirty="0"/>
          </a:p>
          <a:p>
            <a:pPr algn="ctr"/>
            <a:r>
              <a:rPr lang="pt-BR" b="1" dirty="0"/>
              <a:t>Justiça:</a:t>
            </a:r>
            <a:r>
              <a:rPr lang="pt-BR" dirty="0"/>
              <a:t> A política busca garantir a igualdade de oportunidades, tratamento justo e distribuição equitativa de recursos.</a:t>
            </a:r>
          </a:p>
          <a:p>
            <a:pPr algn="ctr"/>
            <a:endParaRPr lang="pt-BR" dirty="0"/>
          </a:p>
          <a:p>
            <a:pPr algn="ctr"/>
            <a:r>
              <a:rPr lang="pt-BR" dirty="0"/>
              <a:t> </a:t>
            </a:r>
            <a:r>
              <a:rPr lang="pt-BR" b="1" dirty="0"/>
              <a:t>Solidariedade:</a:t>
            </a:r>
            <a:r>
              <a:rPr lang="pt-BR" dirty="0"/>
              <a:t> A política defende a cooperação e o cuidado mútuo, buscando o bem-estar coletivo.</a:t>
            </a:r>
          </a:p>
          <a:p>
            <a:pPr algn="ctr"/>
            <a:endParaRPr lang="pt-BR" b="1" dirty="0"/>
          </a:p>
          <a:p>
            <a:pPr algn="ctr"/>
            <a:r>
              <a:rPr lang="pt-BR" b="1" dirty="0"/>
              <a:t>Honestidade e integridade: </a:t>
            </a:r>
            <a:r>
              <a:rPr lang="pt-BR" dirty="0"/>
              <a:t>A política deve ser pautada pela ética, transparência e responsabilidade, promovendo a confiança dos cidadãos nas instituições e nos representantes políticos.</a:t>
            </a:r>
          </a:p>
        </p:txBody>
      </p:sp>
      <p:sp>
        <p:nvSpPr>
          <p:cNvPr id="7" name="Balão de Fala: Oval 6">
            <a:extLst>
              <a:ext uri="{FF2B5EF4-FFF2-40B4-BE49-F238E27FC236}">
                <a16:creationId xmlns:a16="http://schemas.microsoft.com/office/drawing/2014/main" id="{61A3ECCF-AE19-2876-61B5-6A817CE00388}"/>
              </a:ext>
            </a:extLst>
          </p:cNvPr>
          <p:cNvSpPr/>
          <p:nvPr/>
        </p:nvSpPr>
        <p:spPr>
          <a:xfrm>
            <a:off x="8619565" y="223021"/>
            <a:ext cx="3160059" cy="1834379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 descr="Logotipo, nome da empresa&#10;&#10;Descrição gerada automaticamente">
            <a:extLst>
              <a:ext uri="{FF2B5EF4-FFF2-40B4-BE49-F238E27FC236}">
                <a16:creationId xmlns:a16="http://schemas.microsoft.com/office/drawing/2014/main" id="{EDB934F9-4279-F9D1-E684-081B422D19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22" b="25892"/>
          <a:stretch/>
        </p:blipFill>
        <p:spPr>
          <a:xfrm>
            <a:off x="9056013" y="591234"/>
            <a:ext cx="2287161" cy="112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5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8EC1B38-AC2F-0945-2415-C7AC5E59AEF1}"/>
              </a:ext>
            </a:extLst>
          </p:cNvPr>
          <p:cNvSpPr txBox="1"/>
          <p:nvPr/>
        </p:nvSpPr>
        <p:spPr>
          <a:xfrm>
            <a:off x="1907240" y="3616192"/>
            <a:ext cx="83775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/>
              <a:t>Vamos ao site !!!</a:t>
            </a:r>
          </a:p>
        </p:txBody>
      </p:sp>
      <p:pic>
        <p:nvPicPr>
          <p:cNvPr id="3" name="Imagem 2" descr="Logotipo, nome da empresa&#10;&#10;Descrição gerada automaticamente">
            <a:extLst>
              <a:ext uri="{FF2B5EF4-FFF2-40B4-BE49-F238E27FC236}">
                <a16:creationId xmlns:a16="http://schemas.microsoft.com/office/drawing/2014/main" id="{A9F47A85-D0BF-A1BE-1400-B6FE2AF434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22" b="25892"/>
          <a:stretch/>
        </p:blipFill>
        <p:spPr>
          <a:xfrm>
            <a:off x="3047630" y="416858"/>
            <a:ext cx="6096739" cy="301214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460380A-9B7B-A99E-F963-38FFE24DEF3B}"/>
              </a:ext>
            </a:extLst>
          </p:cNvPr>
          <p:cNvSpPr txBox="1"/>
          <p:nvPr/>
        </p:nvSpPr>
        <p:spPr>
          <a:xfrm>
            <a:off x="3634949" y="4987947"/>
            <a:ext cx="15385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0" dirty="0"/>
              <a:t>👀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D7270EC-FC61-C5E2-137A-741DE9B8C8B1}"/>
              </a:ext>
            </a:extLst>
          </p:cNvPr>
          <p:cNvSpPr txBox="1"/>
          <p:nvPr/>
        </p:nvSpPr>
        <p:spPr>
          <a:xfrm>
            <a:off x="5173463" y="4968465"/>
            <a:ext cx="508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0" dirty="0"/>
              <a:t>👀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3230F78-6375-DC11-EA51-C4BCAD70CA37}"/>
              </a:ext>
            </a:extLst>
          </p:cNvPr>
          <p:cNvSpPr txBox="1"/>
          <p:nvPr/>
        </p:nvSpPr>
        <p:spPr>
          <a:xfrm>
            <a:off x="6757282" y="4944405"/>
            <a:ext cx="5225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0" dirty="0"/>
              <a:t>👀</a:t>
            </a:r>
          </a:p>
        </p:txBody>
      </p:sp>
    </p:spTree>
    <p:extLst>
      <p:ext uri="{BB962C8B-B14F-4D97-AF65-F5344CB8AC3E}">
        <p14:creationId xmlns:p14="http://schemas.microsoft.com/office/powerpoint/2010/main" val="141538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3A7BBE3C-C7B2-B03C-75C2-666450E54DDE}"/>
              </a:ext>
            </a:extLst>
          </p:cNvPr>
          <p:cNvSpPr txBox="1"/>
          <p:nvPr/>
        </p:nvSpPr>
        <p:spPr>
          <a:xfrm>
            <a:off x="3048965" y="188259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latin typeface="+mj-lt"/>
                <a:ea typeface="+mj-ea"/>
                <a:cs typeface="+mj-cs"/>
              </a:rPr>
              <a:t>Maior desafio?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2E8603A-B280-B7AF-74D2-3C218A6C0DB3}"/>
              </a:ext>
            </a:extLst>
          </p:cNvPr>
          <p:cNvSpPr txBox="1"/>
          <p:nvPr/>
        </p:nvSpPr>
        <p:spPr>
          <a:xfrm>
            <a:off x="757518" y="944887"/>
            <a:ext cx="10676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ym typeface="Wingdings" panose="05000000000000000000" pitchFamily="2" charset="2"/>
              </a:rPr>
              <a:t> Desafios técnicos, em especial o de integrar ao site os dados presentes no Banco de Dados!</a:t>
            </a:r>
            <a:endParaRPr lang="pt-BR" b="1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D9ACC62-A103-CC71-B0AB-7B40434BA2C4}"/>
              </a:ext>
            </a:extLst>
          </p:cNvPr>
          <p:cNvSpPr txBox="1"/>
          <p:nvPr/>
        </p:nvSpPr>
        <p:spPr>
          <a:xfrm>
            <a:off x="3964641" y="3429000"/>
            <a:ext cx="426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latin typeface="Calibri Light (Títulos)"/>
              </a:rPr>
              <a:t>Maior superação?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ACFE5B3-9C00-0ED0-982A-7351B99E3AD7}"/>
              </a:ext>
            </a:extLst>
          </p:cNvPr>
          <p:cNvSpPr txBox="1"/>
          <p:nvPr/>
        </p:nvSpPr>
        <p:spPr>
          <a:xfrm>
            <a:off x="1008529" y="4075331"/>
            <a:ext cx="10676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ym typeface="Wingdings" panose="05000000000000000000" pitchFamily="2" charset="2"/>
              </a:rPr>
              <a:t> Capacidade de abordar de forma acessível, facilitada e pedagógica os conteúdos sobre política institucional a todos!</a:t>
            </a:r>
            <a:endParaRPr lang="pt-BR" b="1" dirty="0"/>
          </a:p>
        </p:txBody>
      </p:sp>
      <p:pic>
        <p:nvPicPr>
          <p:cNvPr id="5" name="Imagem 4" descr="Uma imagem contendo Diagrama&#10;&#10;Descrição gerada automaticamente">
            <a:extLst>
              <a:ext uri="{FF2B5EF4-FFF2-40B4-BE49-F238E27FC236}">
                <a16:creationId xmlns:a16="http://schemas.microsoft.com/office/drawing/2014/main" id="{DC79A7A7-EB61-7375-302E-24CE27BD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311" y="1387227"/>
            <a:ext cx="2619375" cy="1743075"/>
          </a:xfrm>
          <a:prstGeom prst="rect">
            <a:avLst/>
          </a:prstGeom>
        </p:spPr>
      </p:pic>
      <p:pic>
        <p:nvPicPr>
          <p:cNvPr id="7" name="Imagem 6" descr="Forma&#10;&#10;Descrição gerada automaticamente com confiança média">
            <a:extLst>
              <a:ext uri="{FF2B5EF4-FFF2-40B4-BE49-F238E27FC236}">
                <a16:creationId xmlns:a16="http://schemas.microsoft.com/office/drawing/2014/main" id="{CF22B8D7-EF0F-8211-DC6E-7DA9D2247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92" y="4842686"/>
            <a:ext cx="2312894" cy="162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0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3A7BBE3C-C7B2-B03C-75C2-666450E54DDE}"/>
              </a:ext>
            </a:extLst>
          </p:cNvPr>
          <p:cNvSpPr txBox="1"/>
          <p:nvPr/>
        </p:nvSpPr>
        <p:spPr>
          <a:xfrm>
            <a:off x="3026294" y="233204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latin typeface="+mj-lt"/>
                <a:ea typeface="+mj-ea"/>
                <a:cs typeface="+mj-cs"/>
              </a:rPr>
              <a:t>Agradecimentos... 👏</a:t>
            </a:r>
          </a:p>
        </p:txBody>
      </p:sp>
      <p:pic>
        <p:nvPicPr>
          <p:cNvPr id="5" name="Imagem 4" descr="Desenho de um homem&#10;&#10;Descrição gerada automaticamente com confiança baixa">
            <a:extLst>
              <a:ext uri="{FF2B5EF4-FFF2-40B4-BE49-F238E27FC236}">
                <a16:creationId xmlns:a16="http://schemas.microsoft.com/office/drawing/2014/main" id="{38273612-CE0D-DD90-168A-4B7DC5914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412" y="2540096"/>
            <a:ext cx="4271607" cy="281030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4EECA84-D538-09DE-88F6-D625ACA5D3C6}"/>
              </a:ext>
            </a:extLst>
          </p:cNvPr>
          <p:cNvSpPr txBox="1"/>
          <p:nvPr/>
        </p:nvSpPr>
        <p:spPr>
          <a:xfrm>
            <a:off x="4358561" y="5398929"/>
            <a:ext cx="3406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Aristóteles (384 a.C. – 322 a.C.)</a:t>
            </a:r>
          </a:p>
        </p:txBody>
      </p:sp>
      <p:sp>
        <p:nvSpPr>
          <p:cNvPr id="4" name="Texto Explicativo: Seta para a Direita 3">
            <a:extLst>
              <a:ext uri="{FF2B5EF4-FFF2-40B4-BE49-F238E27FC236}">
                <a16:creationId xmlns:a16="http://schemas.microsoft.com/office/drawing/2014/main" id="{7FB6AFDE-5429-0CA8-A2E8-D9D0622B3628}"/>
              </a:ext>
            </a:extLst>
          </p:cNvPr>
          <p:cNvSpPr/>
          <p:nvPr/>
        </p:nvSpPr>
        <p:spPr>
          <a:xfrm>
            <a:off x="411261" y="976594"/>
            <a:ext cx="3406183" cy="5325036"/>
          </a:xfrm>
          <a:prstGeom prst="rightArrow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Importância Política!</a:t>
            </a:r>
          </a:p>
          <a:p>
            <a:pPr algn="ctr"/>
            <a:r>
              <a:rPr lang="pt-BR" b="1" dirty="0"/>
              <a:t>Foi de extrema importância para a política, pois suas obras pioneiras e profundas forneceram bases teóricas e conceituais fundamentais para a compreensão da organização e governança das sociedades, influenciando o pensamento político até os dias de hoje.</a:t>
            </a:r>
          </a:p>
          <a:p>
            <a:pPr algn="ctr"/>
            <a:endParaRPr lang="pt-BR" dirty="0"/>
          </a:p>
        </p:txBody>
      </p:sp>
      <p:sp>
        <p:nvSpPr>
          <p:cNvPr id="7" name="Texto Explicativo: Seta para a Esquerda 6">
            <a:extLst>
              <a:ext uri="{FF2B5EF4-FFF2-40B4-BE49-F238E27FC236}">
                <a16:creationId xmlns:a16="http://schemas.microsoft.com/office/drawing/2014/main" id="{94DEB747-89EF-FC8D-44FD-0D1594A88ADD}"/>
              </a:ext>
            </a:extLst>
          </p:cNvPr>
          <p:cNvSpPr/>
          <p:nvPr/>
        </p:nvSpPr>
        <p:spPr>
          <a:xfrm>
            <a:off x="8104019" y="976594"/>
            <a:ext cx="3516971" cy="5325036"/>
          </a:xfrm>
          <a:prstGeom prst="leftArrow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  <a:p>
            <a:pPr algn="ctr"/>
            <a:r>
              <a:rPr lang="pt-BR" b="1" dirty="0">
                <a:solidFill>
                  <a:srgbClr val="FF0000"/>
                </a:solidFill>
              </a:rPr>
              <a:t>Importância na Lógica de Programação!</a:t>
            </a:r>
          </a:p>
          <a:p>
            <a:pPr algn="ctr"/>
            <a:r>
              <a:rPr lang="pt-BR" b="1" dirty="0"/>
              <a:t>Teve uma influência significativa na lógica proposicional e, por extensão, na lógica booleana, que é uma base fundamental da programação. Os valores lógicos verdadeiros e falsos, são fundamentais, bem como para o desenvolvimento de operações lógicas, como AND, OR e NOT, que servem para os algoritmos de programação. </a:t>
            </a:r>
          </a:p>
          <a:p>
            <a:pPr algn="ctr"/>
            <a:endParaRPr lang="pt-BR" dirty="0"/>
          </a:p>
        </p:txBody>
      </p:sp>
      <p:sp>
        <p:nvSpPr>
          <p:cNvPr id="2" name="Balão de Fala: Oval 1">
            <a:extLst>
              <a:ext uri="{FF2B5EF4-FFF2-40B4-BE49-F238E27FC236}">
                <a16:creationId xmlns:a16="http://schemas.microsoft.com/office/drawing/2014/main" id="{ACC0C974-7B6A-A2A1-0D23-692E5D19C65A}"/>
              </a:ext>
            </a:extLst>
          </p:cNvPr>
          <p:cNvSpPr/>
          <p:nvPr/>
        </p:nvSpPr>
        <p:spPr>
          <a:xfrm>
            <a:off x="5793974" y="1089739"/>
            <a:ext cx="2842296" cy="1730812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A política é a mestra das outras ciências; através dela, buscamos o bem comum e a ordem na sociedade.</a:t>
            </a:r>
          </a:p>
        </p:txBody>
      </p:sp>
    </p:spTree>
    <p:extLst>
      <p:ext uri="{BB962C8B-B14F-4D97-AF65-F5344CB8AC3E}">
        <p14:creationId xmlns:p14="http://schemas.microsoft.com/office/powerpoint/2010/main" val="303038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Espaço Reservado para Conteúdo 2">
            <a:extLst>
              <a:ext uri="{FF2B5EF4-FFF2-40B4-BE49-F238E27FC236}">
                <a16:creationId xmlns:a16="http://schemas.microsoft.com/office/drawing/2014/main" id="{ED555993-9D90-315B-050E-5AF1A36FBB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4453505"/>
              </p:ext>
            </p:extLst>
          </p:nvPr>
        </p:nvGraphicFramePr>
        <p:xfrm>
          <a:off x="681831" y="1382526"/>
          <a:ext cx="10828337" cy="3538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F91D0F88-2168-DC0D-91ED-E5349839EE46}"/>
              </a:ext>
            </a:extLst>
          </p:cNvPr>
          <p:cNvSpPr txBox="1"/>
          <p:nvPr/>
        </p:nvSpPr>
        <p:spPr>
          <a:xfrm>
            <a:off x="3046879" y="366664"/>
            <a:ext cx="6098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latin typeface="+mj-lt"/>
                <a:ea typeface="+mj-ea"/>
                <a:cs typeface="+mj-cs"/>
              </a:rPr>
              <a:t>Dúvidas? Sugestões? </a:t>
            </a:r>
          </a:p>
        </p:txBody>
      </p:sp>
      <p:pic>
        <p:nvPicPr>
          <p:cNvPr id="5" name="Imagem 4" descr="Logotipo, nome da empresa&#10;&#10;Descrição gerada automaticamente">
            <a:extLst>
              <a:ext uri="{FF2B5EF4-FFF2-40B4-BE49-F238E27FC236}">
                <a16:creationId xmlns:a16="http://schemas.microsoft.com/office/drawing/2014/main" id="{D021BEE9-0AB2-D72B-48EB-ABA8E8A0728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22" b="25892"/>
          <a:stretch/>
        </p:blipFill>
        <p:spPr>
          <a:xfrm>
            <a:off x="4083701" y="4327119"/>
            <a:ext cx="4024595" cy="229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6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597</Words>
  <Application>Microsoft Office PowerPoint</Application>
  <PresentationFormat>Widescreen</PresentationFormat>
  <Paragraphs>64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Calibri Light (Títulos)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Namur Machado da Silva</dc:creator>
  <cp:lastModifiedBy>Gabriel Namur Machado da Silva</cp:lastModifiedBy>
  <cp:revision>6</cp:revision>
  <dcterms:created xsi:type="dcterms:W3CDTF">2023-05-28T01:18:36Z</dcterms:created>
  <dcterms:modified xsi:type="dcterms:W3CDTF">2023-06-04T19:13:54Z</dcterms:modified>
</cp:coreProperties>
</file>